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57" r:id="rId4"/>
    <p:sldId id="258" r:id="rId5"/>
    <p:sldId id="260" r:id="rId6"/>
    <p:sldId id="261" r:id="rId7"/>
    <p:sldId id="263" r:id="rId8"/>
    <p:sldId id="259" r:id="rId9"/>
    <p:sldId id="264" r:id="rId10"/>
    <p:sldId id="279" r:id="rId11"/>
    <p:sldId id="265" r:id="rId12"/>
    <p:sldId id="266" r:id="rId13"/>
    <p:sldId id="267" r:id="rId14"/>
    <p:sldId id="268" r:id="rId15"/>
    <p:sldId id="269" r:id="rId16"/>
    <p:sldId id="270" r:id="rId17"/>
    <p:sldId id="281" r:id="rId18"/>
    <p:sldId id="280" r:id="rId19"/>
    <p:sldId id="282" r:id="rId20"/>
    <p:sldId id="272" r:id="rId21"/>
    <p:sldId id="283" r:id="rId22"/>
    <p:sldId id="271" r:id="rId23"/>
    <p:sldId id="274" r:id="rId24"/>
    <p:sldId id="273" r:id="rId25"/>
    <p:sldId id="275" r:id="rId26"/>
    <p:sldId id="276" r:id="rId27"/>
    <p:sldId id="277" r:id="rId28"/>
    <p:sldId id="278" r:id="rId2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C0FF"/>
    <a:srgbClr val="00FFFF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8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0351E79-060C-4FE5-832E-C34C086D4E6E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684C2D1-FC11-4D4A-B00B-6A30D157E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7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4C2D1-FC11-4D4A-B00B-6A30D157EF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4C2D1-FC11-4D4A-B00B-6A30D157EF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81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4C2D1-FC11-4D4A-B00B-6A30D157EF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8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869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283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2556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4723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677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8122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435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7159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6473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0773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5112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D7C55-2B73-4F0E-B5B1-45277A45B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14FF7-47AD-435D-B6F8-BA5A728F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6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martbus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18890"/>
            <a:ext cx="7772400" cy="1754326"/>
          </a:xfr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glow rad="12700">
                    <a:schemeClr val="tx1">
                      <a:alpha val="75000"/>
                    </a:schemeClr>
                  </a:glow>
                  <a:outerShdw blurRad="50800" dist="63500" dir="5400000" algn="t" rotWithShape="0">
                    <a:schemeClr val="tx1">
                      <a:alpha val="50000"/>
                    </a:schemeClr>
                  </a:outerShdw>
                </a:effectLst>
                <a:cs typeface="Segoe UI" panose="020B0502040204020203" pitchFamily="34" charset="0"/>
              </a:rPr>
              <a:t>SMART</a:t>
            </a:r>
            <a:r>
              <a:rPr lang="en-US" dirty="0" smtClean="0">
                <a:solidFill>
                  <a:schemeClr val="bg1"/>
                </a:solidFill>
                <a:effectLst>
                  <a:glow rad="12700">
                    <a:schemeClr val="tx1">
                      <a:alpha val="75000"/>
                    </a:schemeClr>
                  </a:glow>
                  <a:outerShdw blurRad="50800" dist="63500" dir="5400000" algn="t" rotWithShape="0">
                    <a:schemeClr val="tx1">
                      <a:alpha val="5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BUS</a:t>
            </a:r>
            <a:br>
              <a:rPr lang="en-US" dirty="0" smtClean="0">
                <a:solidFill>
                  <a:schemeClr val="bg1"/>
                </a:solidFill>
                <a:effectLst>
                  <a:glow rad="12700">
                    <a:schemeClr val="tx1">
                      <a:alpha val="75000"/>
                    </a:schemeClr>
                  </a:glow>
                  <a:outerShdw blurRad="50800" dist="63500" dir="5400000" algn="t" rotWithShape="0">
                    <a:schemeClr val="tx1">
                      <a:alpha val="5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 smtClean="0">
                <a:solidFill>
                  <a:schemeClr val="bg1"/>
                </a:solidFill>
                <a:effectLst>
                  <a:glow rad="12700">
                    <a:schemeClr val="tx1">
                      <a:alpha val="75000"/>
                    </a:schemeClr>
                  </a:glow>
                  <a:outerShdw blurRad="50800" dist="63500" dir="5400000" algn="t" rotWithShape="0">
                    <a:schemeClr val="tx1">
                      <a:alpha val="5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effectLst>
                  <a:glow rad="12700">
                    <a:schemeClr val="tx1">
                      <a:alpha val="75000"/>
                    </a:schemeClr>
                  </a:glow>
                  <a:outerShdw blurRad="50800" dist="63500" dir="5400000" algn="t" rotWithShape="0">
                    <a:schemeClr val="tx1">
                      <a:alpha val="5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 smtClean="0">
                <a:solidFill>
                  <a:schemeClr val="bg1"/>
                </a:solidFill>
                <a:effectLst>
                  <a:glow rad="12700">
                    <a:schemeClr val="tx1">
                      <a:alpha val="75000"/>
                    </a:schemeClr>
                  </a:glow>
                  <a:outerShdw blurRad="50800" dist="63500" dir="5400000" algn="t" rotWithShape="0">
                    <a:schemeClr val="tx1">
                      <a:alpha val="5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TEAM BIG SHORT</a:t>
            </a:r>
            <a:endParaRPr lang="en-US" dirty="0">
              <a:solidFill>
                <a:schemeClr val="bg1"/>
              </a:solidFill>
              <a:effectLst>
                <a:glow rad="12700">
                  <a:schemeClr val="tx1">
                    <a:alpha val="75000"/>
                  </a:schemeClr>
                </a:glow>
                <a:outerShdw blurRad="50800" dist="63500" dir="5400000" algn="t" rotWithShape="0">
                  <a:schemeClr val="tx1">
                    <a:alpha val="50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72000" y="1484784"/>
            <a:ext cx="1800000" cy="1800000"/>
            <a:chOff x="3672000" y="476672"/>
            <a:chExt cx="1800000" cy="1800000"/>
          </a:xfrm>
        </p:grpSpPr>
        <p:sp>
          <p:nvSpPr>
            <p:cNvPr id="10" name="Rectangle 9"/>
            <p:cNvSpPr/>
            <p:nvPr/>
          </p:nvSpPr>
          <p:spPr>
            <a:xfrm>
              <a:off x="3672000" y="476672"/>
              <a:ext cx="1800000" cy="18000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000" y="476672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26163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COMPETITORS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Autofit/>
          </a:bodyPr>
          <a:lstStyle/>
          <a:p>
            <a:r>
              <a:rPr lang="en-US" sz="2400" dirty="0" smtClean="0"/>
              <a:t>No one has properly solved this issue yet!</a:t>
            </a:r>
          </a:p>
          <a:p>
            <a:r>
              <a:rPr lang="en-US" sz="2400" dirty="0" smtClean="0"/>
              <a:t>Closest competitor is: </a:t>
            </a:r>
            <a:r>
              <a:rPr lang="en-US" sz="2400" dirty="0" smtClean="0">
                <a:hlinkClick r:id="rId2"/>
              </a:rPr>
              <a:t>www.smartbus.org</a:t>
            </a:r>
            <a:endParaRPr lang="en-US" sz="2400" dirty="0" smtClean="0"/>
          </a:p>
          <a:p>
            <a:pPr lvl="1"/>
            <a:r>
              <a:rPr lang="en-US" sz="2000" dirty="0" smtClean="0"/>
              <a:t>Routes, tracking and nearest bus stop</a:t>
            </a:r>
          </a:p>
          <a:p>
            <a:endParaRPr lang="en-US" sz="2400" dirty="0" smtClean="0"/>
          </a:p>
          <a:p>
            <a:r>
              <a:rPr lang="en-US" sz="2400" dirty="0" smtClean="0"/>
              <a:t>There are school busses that collect stats</a:t>
            </a:r>
          </a:p>
          <a:p>
            <a:r>
              <a:rPr lang="en-US" sz="2400" dirty="0" smtClean="0"/>
              <a:t>There are estimated arrival apps</a:t>
            </a:r>
          </a:p>
          <a:p>
            <a:r>
              <a:rPr lang="en-US" sz="2400" dirty="0" smtClean="0"/>
              <a:t>No solution combines these technologies</a:t>
            </a:r>
          </a:p>
          <a:p>
            <a:endParaRPr lang="en-US" sz="2400" dirty="0" smtClean="0"/>
          </a:p>
          <a:p>
            <a:r>
              <a:rPr lang="en-US" sz="2400" dirty="0" smtClean="0"/>
              <a:t>We put the scheduling in the user’s hands</a:t>
            </a:r>
          </a:p>
          <a:p>
            <a:r>
              <a:rPr lang="en-US" sz="2400" dirty="0" smtClean="0"/>
              <a:t>We bring the bus to the student’s front door</a:t>
            </a:r>
          </a:p>
        </p:txBody>
      </p:sp>
    </p:spTree>
    <p:extLst>
      <p:ext uri="{BB962C8B-B14F-4D97-AF65-F5344CB8AC3E}">
        <p14:creationId xmlns:p14="http://schemas.microsoft.com/office/powerpoint/2010/main" val="38300633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TEAM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/>
          </a:bodyPr>
          <a:lstStyle/>
          <a:p>
            <a:r>
              <a:rPr lang="en-US" sz="2800" dirty="0" smtClean="0"/>
              <a:t>Individual roles</a:t>
            </a:r>
          </a:p>
          <a:p>
            <a:pPr lvl="1"/>
            <a:r>
              <a:rPr lang="en-US" sz="2400" dirty="0" smtClean="0"/>
              <a:t>Aaron:	Database and App Architecture</a:t>
            </a:r>
          </a:p>
          <a:p>
            <a:pPr lvl="1"/>
            <a:r>
              <a:rPr lang="en-US" sz="2400" dirty="0" smtClean="0"/>
              <a:t>Jenny:	Android UI/UX Implementation</a:t>
            </a:r>
          </a:p>
          <a:p>
            <a:pPr lvl="1"/>
            <a:r>
              <a:rPr lang="en-US" sz="2400" dirty="0" smtClean="0"/>
              <a:t>Nero:</a:t>
            </a:r>
            <a:r>
              <a:rPr lang="en-US" sz="2400" dirty="0"/>
              <a:t>	</a:t>
            </a:r>
            <a:r>
              <a:rPr lang="en-US" sz="2400" dirty="0" smtClean="0"/>
              <a:t>Android UI/UX Implementation</a:t>
            </a:r>
          </a:p>
          <a:p>
            <a:pPr lvl="1"/>
            <a:r>
              <a:rPr lang="en-US" sz="2400" dirty="0" smtClean="0"/>
              <a:t>Ramon:</a:t>
            </a:r>
            <a:r>
              <a:rPr lang="en-US" sz="2400" dirty="0"/>
              <a:t>	</a:t>
            </a:r>
            <a:r>
              <a:rPr lang="en-US" sz="2400" dirty="0" smtClean="0"/>
              <a:t>Machine Learning, Project Coordination</a:t>
            </a:r>
          </a:p>
          <a:p>
            <a:pPr lvl="1"/>
            <a:r>
              <a:rPr lang="en-US" sz="2400" dirty="0" smtClean="0"/>
              <a:t>Robert:</a:t>
            </a:r>
            <a:r>
              <a:rPr lang="en-US" sz="2400" dirty="0"/>
              <a:t>	</a:t>
            </a:r>
            <a:r>
              <a:rPr lang="en-US" sz="2400" dirty="0" smtClean="0"/>
              <a:t>Map View and Google API Calls</a:t>
            </a:r>
          </a:p>
          <a:p>
            <a:pPr lvl="1"/>
            <a:r>
              <a:rPr lang="en-US" sz="2400" dirty="0" smtClean="0"/>
              <a:t>York:</a:t>
            </a:r>
            <a:r>
              <a:rPr lang="en-US" sz="2400" dirty="0"/>
              <a:t>	</a:t>
            </a:r>
            <a:r>
              <a:rPr lang="en-US" sz="2400" dirty="0" smtClean="0"/>
              <a:t>UI Design, Asset Creation, User Guide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185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TEAM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 fontScale="70000" lnSpcReduction="20000"/>
          </a:bodyPr>
          <a:lstStyle/>
          <a:p>
            <a:r>
              <a:rPr lang="en-US" dirty="0" smtClean="0"/>
              <a:t>Agile is highly practical it comes high management overhead</a:t>
            </a:r>
          </a:p>
          <a:p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sed subset of practices appropriate for our 56 hours (7 days)</a:t>
            </a:r>
          </a:p>
          <a:p>
            <a:pPr lvl="1"/>
            <a:r>
              <a:rPr lang="en-US" dirty="0" smtClean="0"/>
              <a:t>Limited to a single sprint to develop a proof-of-concept</a:t>
            </a:r>
          </a:p>
          <a:p>
            <a:pPr lvl="1"/>
            <a:r>
              <a:rPr lang="en-US" dirty="0" smtClean="0"/>
              <a:t>A stand-up meeting every second or third day</a:t>
            </a:r>
          </a:p>
          <a:p>
            <a:pPr lvl="1"/>
            <a:r>
              <a:rPr lang="en-US" dirty="0" smtClean="0"/>
              <a:t>KTP performed only one at the end of the first week</a:t>
            </a:r>
          </a:p>
          <a:p>
            <a:pPr lvl="1"/>
            <a:r>
              <a:rPr lang="en-US" dirty="0" smtClean="0"/>
              <a:t>A task board modelling the progress of each atomized subtask</a:t>
            </a:r>
          </a:p>
          <a:p>
            <a:endParaRPr lang="en-US" dirty="0" smtClean="0"/>
          </a:p>
          <a:p>
            <a:r>
              <a:rPr lang="en-US" dirty="0" smtClean="0"/>
              <a:t>Tasks with dependencies could not be performed </a:t>
            </a:r>
            <a:r>
              <a:rPr lang="en-US" dirty="0" err="1" smtClean="0"/>
              <a:t>async</a:t>
            </a:r>
            <a:endParaRPr lang="en-US" dirty="0" smtClean="0"/>
          </a:p>
          <a:p>
            <a:pPr lvl="1"/>
            <a:r>
              <a:rPr lang="en-US" dirty="0" smtClean="0"/>
              <a:t>While waiting for, members conducted research on their task</a:t>
            </a:r>
          </a:p>
          <a:p>
            <a:pPr lvl="1"/>
            <a:r>
              <a:rPr lang="en-US" dirty="0" smtClean="0"/>
              <a:t>Once a member finished their assigned tasks they helped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97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(ANDROID APP)</a:t>
            </a:r>
            <a:endParaRPr lang="en-US" dirty="0"/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xmlns="" id="{E7A528DC-2F2F-4535-B252-048CD945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12635"/>
            <a:ext cx="2761665" cy="48825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54E8F50-327D-4C22-9EB2-553193A5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378" y="1610294"/>
            <a:ext cx="2796782" cy="4884843"/>
          </a:xfrm>
          <a:prstGeom prst="rect">
            <a:avLst/>
          </a:prstGeom>
        </p:spPr>
      </p:pic>
      <p:pic>
        <p:nvPicPr>
          <p:cNvPr id="8" name="图片 5">
            <a:extLst>
              <a:ext uri="{FF2B5EF4-FFF2-40B4-BE49-F238E27FC236}">
                <a16:creationId xmlns:a16="http://schemas.microsoft.com/office/drawing/2014/main" xmlns="" id="{436B9221-BA7D-4C9C-AFAA-9277DA110D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29" y="1556510"/>
            <a:ext cx="2520000" cy="252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198496" y="3932775"/>
            <a:ext cx="2530624" cy="2088231"/>
          </a:xfr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/>
          </a:bodyPr>
          <a:lstStyle/>
          <a:p>
            <a:r>
              <a:rPr lang="en-US" sz="2000" dirty="0" smtClean="0"/>
              <a:t>Main purpose: ease of use</a:t>
            </a:r>
          </a:p>
          <a:p>
            <a:r>
              <a:rPr lang="en-US" sz="2000" dirty="0" smtClean="0"/>
              <a:t>Theme: blue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96395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(APP UI/UX)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 lnSpcReduction="10000"/>
          </a:bodyPr>
          <a:lstStyle/>
          <a:p>
            <a:r>
              <a:rPr lang="en-US" altLang="zh-CN" dirty="0" smtClean="0"/>
              <a:t>Target users: students and their parents</a:t>
            </a:r>
          </a:p>
          <a:p>
            <a:r>
              <a:rPr lang="en-US" altLang="zh-CN" dirty="0" smtClean="0"/>
              <a:t>App has to be accessible for a generation that has not grown up with technology</a:t>
            </a:r>
          </a:p>
        </p:txBody>
      </p:sp>
      <p:sp>
        <p:nvSpPr>
          <p:cNvPr id="5" name="箭头: 右 8">
            <a:extLst>
              <a:ext uri="{FF2B5EF4-FFF2-40B4-BE49-F238E27FC236}">
                <a16:creationId xmlns:a16="http://schemas.microsoft.com/office/drawing/2014/main" xmlns="" id="{09802A5E-36B3-45E9-9CB0-F3A86F6E8F12}"/>
              </a:ext>
            </a:extLst>
          </p:cNvPr>
          <p:cNvSpPr/>
          <p:nvPr/>
        </p:nvSpPr>
        <p:spPr>
          <a:xfrm>
            <a:off x="6246183" y="4759000"/>
            <a:ext cx="540000" cy="540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xmlns="" id="{4095B382-7467-4B94-BD0D-C46AB2ED64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429000"/>
            <a:ext cx="1800000" cy="32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FBEB194-551D-421C-9FDD-CB804B7B4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3432519"/>
            <a:ext cx="1800000" cy="3223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xmlns="" id="{4FFD5F3B-DA13-4964-9582-22C0E0406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20" y="3500599"/>
            <a:ext cx="3312000" cy="3128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061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(APP </a:t>
            </a:r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LOGIN)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1245816"/>
          </a:xfr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Light color as </a:t>
            </a:r>
            <a:r>
              <a:rPr lang="en-US" sz="2000" b="0" dirty="0" smtClean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Third </a:t>
            </a:r>
            <a:r>
              <a:rPr lang="en-US" sz="2000" b="0" dirty="0"/>
              <a:t>party login </a:t>
            </a:r>
            <a:r>
              <a:rPr lang="en-US" sz="2000" b="0" dirty="0" smtClean="0"/>
              <a:t>icons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Concise/neat </a:t>
            </a:r>
            <a:r>
              <a:rPr lang="en-US" sz="2000" b="0" dirty="0"/>
              <a:t>login </a:t>
            </a:r>
            <a:r>
              <a:rPr lang="en-US" sz="2000" b="0" dirty="0" smtClean="0"/>
              <a:t>page</a:t>
            </a:r>
            <a:endParaRPr lang="en-US" sz="2000" b="0" dirty="0"/>
          </a:p>
        </p:txBody>
      </p:sp>
      <p:sp>
        <p:nvSpPr>
          <p:cNvPr id="16" name="Content Placeholder 2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1245815"/>
          </a:xfr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</a:t>
            </a:r>
            <a:r>
              <a:rPr lang="en-US" b="0" dirty="0" smtClean="0"/>
              <a:t>mages </a:t>
            </a:r>
            <a:r>
              <a:rPr lang="en-US" b="0" dirty="0"/>
              <a:t>and text tell users what they are doing </a:t>
            </a:r>
            <a:r>
              <a:rPr lang="en-US" b="0" dirty="0" smtClean="0"/>
              <a:t>exactly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</a:t>
            </a:r>
            <a:r>
              <a:rPr lang="en-US" b="0" dirty="0" smtClean="0"/>
              <a:t>sers </a:t>
            </a:r>
            <a:r>
              <a:rPr lang="en-US" b="0" dirty="0"/>
              <a:t>can understand </a:t>
            </a:r>
            <a:r>
              <a:rPr lang="en-US" b="0" dirty="0" smtClean="0"/>
              <a:t>what they </a:t>
            </a:r>
            <a:r>
              <a:rPr lang="en-US" b="0" dirty="0"/>
              <a:t>need to </a:t>
            </a:r>
            <a:r>
              <a:rPr lang="en-US" b="0" dirty="0" smtClean="0"/>
              <a:t>input </a:t>
            </a:r>
            <a:r>
              <a:rPr lang="en-US" b="0" dirty="0"/>
              <a:t>on </a:t>
            </a:r>
            <a:r>
              <a:rPr lang="en-US" b="0" dirty="0" smtClean="0"/>
              <a:t>each line</a:t>
            </a:r>
            <a:endParaRPr lang="en-US" b="0" dirty="0"/>
          </a:p>
        </p:txBody>
      </p:sp>
      <p:pic>
        <p:nvPicPr>
          <p:cNvPr id="18" name="图片 3">
            <a:extLst>
              <a:ext uri="{FF2B5EF4-FFF2-40B4-BE49-F238E27FC236}">
                <a16:creationId xmlns:a16="http://schemas.microsoft.com/office/drawing/2014/main" xmlns="" id="{CFDF3E58-82B1-41E0-998A-CD67E2A5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996952"/>
            <a:ext cx="2041866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68C88721-630A-483F-9B8A-AFBF27746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996952"/>
            <a:ext cx="2041129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022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(APP UI/UX)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1252736"/>
          </a:xfr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 fontScale="77500" lnSpcReduction="20000"/>
          </a:bodyPr>
          <a:lstStyle/>
          <a:p>
            <a:r>
              <a:rPr lang="en-US" altLang="zh-CN" dirty="0" smtClean="0"/>
              <a:t>Tabs are </a:t>
            </a:r>
            <a:r>
              <a:rPr lang="en-US" altLang="zh-CN" dirty="0"/>
              <a:t>easier than a </a:t>
            </a:r>
            <a:r>
              <a:rPr lang="en-US" altLang="zh-CN" dirty="0" smtClean="0"/>
              <a:t>menu</a:t>
            </a:r>
          </a:p>
          <a:p>
            <a:r>
              <a:rPr lang="en-US" altLang="zh-CN" dirty="0" smtClean="0"/>
              <a:t>Simple understandable icons that imply context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1252736"/>
          </a:xfr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 fontScale="77500" lnSpcReduction="20000"/>
          </a:bodyPr>
          <a:lstStyle/>
          <a:p>
            <a:r>
              <a:rPr lang="en-US" altLang="zh-CN" dirty="0" smtClean="0"/>
              <a:t>Meaning is easily inferred</a:t>
            </a:r>
          </a:p>
          <a:p>
            <a:r>
              <a:rPr lang="en-US" altLang="zh-CN" dirty="0" smtClean="0"/>
              <a:t>Selected tab has a darker color than the others</a:t>
            </a:r>
            <a:endParaRPr lang="zh-CN" altLang="en-US" dirty="0"/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xmlns="" id="{43E949AC-2A52-418C-BF81-70531890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084928"/>
            <a:ext cx="201355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xmlns="" id="{B4528175-FBB7-42C9-B6BC-8576211D9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62" y="3068960"/>
            <a:ext cx="2028476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5">
            <a:extLst>
              <a:ext uri="{FF2B5EF4-FFF2-40B4-BE49-F238E27FC236}">
                <a16:creationId xmlns:a16="http://schemas.microsoft.com/office/drawing/2014/main" xmlns="" id="{B9AEC5B0-3F05-4372-ABEE-EADF9AC9F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068960"/>
            <a:ext cx="2033346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499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(APP UI/UX)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1252736"/>
          </a:xfr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 fontScale="77500" lnSpcReduction="20000"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ext and checkboxes are optimized for  small screen touch input devices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1252736"/>
          </a:xfr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 fontScale="77500" lnSpcReduction="20000"/>
          </a:bodyPr>
          <a:lstStyle/>
          <a:p>
            <a:r>
              <a:rPr lang="en-US" altLang="zh-CN" dirty="0" smtClean="0"/>
              <a:t>Confirmation dialog provides feedback enforcing the request has been made</a:t>
            </a:r>
            <a:endParaRPr lang="en-US" altLang="zh-CN" dirty="0"/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xmlns="" id="{A9F1A503-617A-47E7-A902-5E6FA282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80798"/>
            <a:ext cx="205475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xmlns="" id="{1F09310E-80B8-4F70-A911-26C7BC95A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3080798"/>
            <a:ext cx="204915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76663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</a:t>
            </a:r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(ANDROID MAPS)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4038600" cy="125273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 anchorCtr="1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Easier to integrate Google Maps to Android development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48200" y="1600201"/>
            <a:ext cx="4038600" cy="12527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Google maps give you the most </a:t>
            </a:r>
            <a:r>
              <a:rPr lang="en-US" altLang="zh-CN" dirty="0" smtClean="0"/>
              <a:t>optimized </a:t>
            </a:r>
            <a:r>
              <a:rPr lang="en-US" altLang="zh-CN" dirty="0"/>
              <a:t>routes based on real time traffic data</a:t>
            </a:r>
          </a:p>
        </p:txBody>
      </p:sp>
      <p:pic>
        <p:nvPicPr>
          <p:cNvPr id="10" name="Picture 3" descr="G:\Screenshot_20170714-1007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00" y="299695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:\Screenshot_20170714-1007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00" y="299695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369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</a:t>
            </a:r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(MAPS API)</a:t>
            </a:r>
            <a:endParaRPr lang="en-US" dirty="0"/>
          </a:p>
        </p:txBody>
      </p:sp>
      <p:sp>
        <p:nvSpPr>
          <p:cNvPr id="10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Make a RESTful API request through HTTP and decode the JSON response</a:t>
            </a:r>
          </a:p>
          <a:p>
            <a:r>
              <a:rPr lang="en-US" altLang="zh-CN" dirty="0" smtClean="0"/>
              <a:t>Uses </a:t>
            </a:r>
            <a:r>
              <a:rPr lang="en-US" altLang="zh-CN" dirty="0" err="1"/>
              <a:t>OpenStreetMap</a:t>
            </a:r>
            <a:r>
              <a:rPr lang="en-US" altLang="zh-CN" dirty="0"/>
              <a:t> API </a:t>
            </a:r>
            <a:r>
              <a:rPr lang="en-US" altLang="zh-CN" dirty="0" smtClean="0"/>
              <a:t>for geocoding (converting addresses </a:t>
            </a:r>
            <a:r>
              <a:rPr lang="en-US" altLang="zh-CN" dirty="0"/>
              <a:t>to </a:t>
            </a:r>
            <a:r>
              <a:rPr lang="en-US" altLang="zh-CN" dirty="0" smtClean="0"/>
              <a:t>coordinates)</a:t>
            </a:r>
          </a:p>
          <a:p>
            <a:r>
              <a:rPr lang="en-US" altLang="zh-CN" dirty="0" smtClean="0"/>
              <a:t>Used Google Maps API for directions and distance between two location nodes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3695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OVERVIEW</a:t>
            </a:r>
            <a:endParaRPr lang="en-US" dirty="0">
              <a:solidFill>
                <a:srgbClr val="00C0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Our Team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Monetization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Approach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 Methodology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 Solution and Demo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 Issues and Risks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 </a:t>
            </a:r>
            <a:r>
              <a:rPr lang="en-US" dirty="0" smtClean="0"/>
              <a:t>Future Work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2851337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(DATABASE ARCH.)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/>
          <a:lstStyle/>
          <a:p>
            <a:r>
              <a:rPr lang="en-US" dirty="0"/>
              <a:t>R</a:t>
            </a:r>
            <a:r>
              <a:rPr lang="en-US" dirty="0" smtClean="0"/>
              <a:t>equires a database to store</a:t>
            </a:r>
            <a:r>
              <a:rPr lang="en-US" dirty="0"/>
              <a:t> </a:t>
            </a:r>
            <a:r>
              <a:rPr lang="en-US" dirty="0" smtClean="0"/>
              <a:t>student</a:t>
            </a:r>
          </a:p>
          <a:p>
            <a:pPr lvl="1"/>
            <a:r>
              <a:rPr lang="en-US" dirty="0" smtClean="0"/>
              <a:t>Accounts</a:t>
            </a:r>
          </a:p>
          <a:p>
            <a:pPr lvl="1"/>
            <a:r>
              <a:rPr lang="en-US" dirty="0" smtClean="0"/>
              <a:t>Geolocations</a:t>
            </a:r>
          </a:p>
          <a:p>
            <a:pPr lvl="1"/>
            <a:r>
              <a:rPr lang="en-US" dirty="0" smtClean="0"/>
              <a:t>Scheduling</a:t>
            </a:r>
          </a:p>
          <a:p>
            <a:r>
              <a:rPr lang="en-US" dirty="0" smtClean="0"/>
              <a:t>Used SQLite within the Android app</a:t>
            </a:r>
          </a:p>
          <a:p>
            <a:pPr lvl="1"/>
            <a:r>
              <a:rPr lang="en-US" dirty="0" smtClean="0"/>
              <a:t>Would actually be stored on the server</a:t>
            </a:r>
          </a:p>
          <a:p>
            <a:r>
              <a:rPr lang="en-US" dirty="0" smtClean="0"/>
              <a:t>Developed library to abstract away SQL</a:t>
            </a:r>
          </a:p>
        </p:txBody>
      </p:sp>
    </p:spTree>
    <p:extLst>
      <p:ext uri="{BB962C8B-B14F-4D97-AF65-F5344CB8AC3E}">
        <p14:creationId xmlns:p14="http://schemas.microsoft.com/office/powerpoint/2010/main" val="4075301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(DATABASE </a:t>
            </a:r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SCHEMA</a:t>
            </a:r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5" y="1600200"/>
            <a:ext cx="7864049" cy="4525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72325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00" y="4032000"/>
            <a:ext cx="5292000" cy="2690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(MACHINE LEARNING)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260848"/>
              </a:xfrm>
              <a:solidFill>
                <a:srgbClr val="FFFFFF">
                  <a:alpha val="50196"/>
                </a:srgbClr>
              </a:solidFill>
              <a:ln>
                <a:solidFill>
                  <a:schemeClr val="bg1"/>
                </a:solidFill>
              </a:ln>
            </p:spPr>
            <p:txBody>
              <a:bodyPr anchor="ctr" anchorCtr="1">
                <a:noAutofit/>
              </a:bodyPr>
              <a:lstStyle/>
              <a:p>
                <a:r>
                  <a:rPr lang="en-US" sz="2800" dirty="0" smtClean="0"/>
                  <a:t>Centroid clustering using k-means++</a:t>
                </a:r>
              </a:p>
              <a:p>
                <a:pPr lvl="1"/>
                <a:r>
                  <a:rPr lang="en-US" sz="2400" dirty="0" smtClean="0"/>
                  <a:t>Separates all students into k finite groups</a:t>
                </a:r>
              </a:p>
              <a:p>
                <a:pPr lvl="1"/>
                <a:r>
                  <a:rPr lang="en-US" sz="2400" dirty="0" smtClean="0"/>
                  <a:t>Choose k = #busses for optimal separation</a:t>
                </a:r>
                <a:endParaRPr lang="en-US" sz="2400" dirty="0" smtClean="0"/>
              </a:p>
              <a:p>
                <a:pPr lvl="1"/>
                <a:r>
                  <a:rPr lang="en-US" sz="2400" dirty="0" smtClean="0"/>
                  <a:t>Distance </a:t>
                </a:r>
                <a:r>
                  <a:rPr lang="en-US" sz="2400" dirty="0" smtClean="0"/>
                  <a:t>measured using </a:t>
                </a:r>
                <a:r>
                  <a:rPr lang="en-US" sz="2400" dirty="0" smtClean="0"/>
                  <a:t>Euclidean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where k = </a:t>
                </a:r>
                <a:r>
                  <a:rPr lang="en-US" sz="2400" dirty="0" smtClean="0"/>
                  <a:t>clusters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260848"/>
              </a:xfrm>
              <a:blipFill rotWithShape="1">
                <a:blip r:embed="rId4"/>
                <a:stretch>
                  <a:fillRect t="-2957" b="-645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2085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(MACHINE LEARNING)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260848"/>
              </a:xfrm>
              <a:solidFill>
                <a:srgbClr val="FFFFFF">
                  <a:alpha val="50196"/>
                </a:srgbClr>
              </a:solidFill>
              <a:ln>
                <a:solidFill>
                  <a:schemeClr val="bg1"/>
                </a:solidFill>
              </a:ln>
            </p:spPr>
            <p:txBody>
              <a:bodyPr anchor="ctr" anchorCtr="1">
                <a:noAutofit/>
              </a:bodyPr>
              <a:lstStyle/>
              <a:p>
                <a:r>
                  <a:rPr lang="en-US" sz="2800" dirty="0" smtClean="0"/>
                  <a:t>Path optimization hierarchical clustering</a:t>
                </a:r>
              </a:p>
              <a:p>
                <a:pPr lvl="1"/>
                <a:r>
                  <a:rPr lang="en-US" sz="2400" dirty="0" smtClean="0"/>
                  <a:t>Approximation of travelling salesman problem</a:t>
                </a:r>
              </a:p>
              <a:p>
                <a:pPr lvl="1"/>
                <a:r>
                  <a:rPr lang="en-US" sz="2400" dirty="0" smtClean="0"/>
                  <a:t>Agglomerative minimum single-link</a:t>
                </a:r>
              </a:p>
              <a:p>
                <a:pPr lvl="1"/>
                <a:r>
                  <a:rPr lang="en-US" sz="2400" dirty="0" smtClean="0"/>
                  <a:t>Distance </a:t>
                </a:r>
                <a:r>
                  <a:rPr lang="en-US" sz="2400" dirty="0" smtClean="0"/>
                  <a:t>measured using Maps shortest </a:t>
                </a:r>
                <a:r>
                  <a:rPr lang="en-US" sz="2400" dirty="0" smtClean="0"/>
                  <a:t>path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where n = students in </a:t>
                </a:r>
                <a:r>
                  <a:rPr lang="en-US" sz="2400" dirty="0" smtClean="0"/>
                  <a:t>cluster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260848"/>
              </a:xfrm>
              <a:blipFill rotWithShape="1">
                <a:blip r:embed="rId3"/>
                <a:stretch>
                  <a:fillRect t="-2957" b="-645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068000"/>
            <a:ext cx="5181600" cy="2584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247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SOLUTION (SERVER MODEL)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/>
          <a:lstStyle/>
          <a:p>
            <a:r>
              <a:rPr lang="en-US" dirty="0" smtClean="0"/>
              <a:t>Updates app by pushing CI builds to store</a:t>
            </a:r>
          </a:p>
          <a:p>
            <a:r>
              <a:rPr lang="en-US" dirty="0" smtClean="0"/>
              <a:t>Purge the scheduled pickups each week</a:t>
            </a:r>
          </a:p>
          <a:p>
            <a:r>
              <a:rPr lang="en-US" dirty="0" smtClean="0"/>
              <a:t>Generates new pickups based on recurring</a:t>
            </a:r>
          </a:p>
          <a:p>
            <a:r>
              <a:rPr lang="en-US" dirty="0" smtClean="0"/>
              <a:t>Communicates with bus for location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44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ISSUES AND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 fontScale="70000" lnSpcReduction="20000"/>
          </a:bodyPr>
          <a:lstStyle/>
          <a:p>
            <a:r>
              <a:rPr lang="en-US" dirty="0" err="1" smtClean="0"/>
              <a:t>OpenStreetMaps</a:t>
            </a:r>
            <a:endParaRPr lang="en-US" dirty="0" smtClean="0"/>
          </a:p>
          <a:p>
            <a:pPr lvl="1"/>
            <a:r>
              <a:rPr lang="en-US" dirty="0" smtClean="0"/>
              <a:t>Hard to integrate into Android in short time</a:t>
            </a:r>
          </a:p>
          <a:p>
            <a:pPr lvl="1"/>
            <a:r>
              <a:rPr lang="en-US" dirty="0" smtClean="0"/>
              <a:t>Only 3</a:t>
            </a:r>
            <a:r>
              <a:rPr lang="en-US" baseline="30000" dirty="0" smtClean="0"/>
              <a:t>rd</a:t>
            </a:r>
            <a:r>
              <a:rPr lang="en-US" dirty="0" smtClean="0"/>
              <a:t> party libraries with complex dependencies</a:t>
            </a:r>
          </a:p>
          <a:p>
            <a:pPr lvl="1"/>
            <a:r>
              <a:rPr lang="en-US" dirty="0" smtClean="0"/>
              <a:t>Does not provide as many RESTful API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Google Play Services</a:t>
            </a:r>
          </a:p>
          <a:p>
            <a:pPr lvl="1"/>
            <a:r>
              <a:rPr lang="en-US" dirty="0" smtClean="0"/>
              <a:t>Blocked in China, includes Maps for Android</a:t>
            </a:r>
          </a:p>
          <a:p>
            <a:pPr lvl="1"/>
            <a:r>
              <a:rPr lang="en-US" dirty="0" smtClean="0"/>
              <a:t>Resolved by using a VPN (temporary fix)</a:t>
            </a:r>
          </a:p>
          <a:p>
            <a:pPr lvl="1"/>
            <a:r>
              <a:rPr lang="en-US" dirty="0" smtClean="0"/>
              <a:t>Ultimately migrate to OSM in China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Asynchronous API Calls</a:t>
            </a:r>
          </a:p>
          <a:p>
            <a:pPr lvl="1"/>
            <a:r>
              <a:rPr lang="en-US" dirty="0" smtClean="0"/>
              <a:t>Android was not performing concurrently</a:t>
            </a:r>
          </a:p>
          <a:p>
            <a:pPr lvl="1"/>
            <a:r>
              <a:rPr lang="en-US" dirty="0" smtClean="0"/>
              <a:t>Main task was blocking API calls when using </a:t>
            </a:r>
            <a:r>
              <a:rPr lang="en-US" dirty="0" err="1" smtClean="0"/>
              <a:t>Thread.sleep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Changed to synchronous, creates delay especially with VPN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24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ctr" anchorCtr="1"/>
          <a:lstStyle/>
          <a:p>
            <a:r>
              <a:rPr lang="en-US" dirty="0" smtClean="0"/>
              <a:t>Technical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/>
          <a:lstStyle/>
          <a:p>
            <a:r>
              <a:rPr lang="en-US" dirty="0" smtClean="0"/>
              <a:t>Server implementation</a:t>
            </a:r>
          </a:p>
          <a:p>
            <a:r>
              <a:rPr lang="en-US" dirty="0" err="1" smtClean="0"/>
              <a:t>OpenStreeMaps</a:t>
            </a:r>
            <a:endParaRPr lang="en-US" dirty="0" smtClean="0"/>
          </a:p>
          <a:p>
            <a:r>
              <a:rPr lang="en-US" dirty="0" smtClean="0"/>
              <a:t>iOS application</a:t>
            </a:r>
          </a:p>
          <a:p>
            <a:r>
              <a:rPr lang="en-US" dirty="0" smtClean="0"/>
              <a:t>Payment integration</a:t>
            </a:r>
          </a:p>
          <a:p>
            <a:r>
              <a:rPr lang="en-US" dirty="0" smtClean="0"/>
              <a:t>Social integration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 anchor="ctr" anchorCtr="1"/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/>
          <a:lstStyle/>
          <a:p>
            <a:r>
              <a:rPr lang="en-US" dirty="0" smtClean="0"/>
              <a:t>Concrete business plan</a:t>
            </a:r>
          </a:p>
          <a:p>
            <a:r>
              <a:rPr lang="en-US" dirty="0" smtClean="0"/>
              <a:t>Survey usage interest</a:t>
            </a:r>
          </a:p>
          <a:p>
            <a:r>
              <a:rPr lang="en-US" dirty="0" smtClean="0"/>
              <a:t>Estimate ROI and ROR</a:t>
            </a:r>
          </a:p>
          <a:p>
            <a:r>
              <a:rPr lang="en-US" dirty="0" smtClean="0"/>
              <a:t>Develop exit strategy</a:t>
            </a:r>
          </a:p>
          <a:p>
            <a:r>
              <a:rPr lang="en-US" dirty="0" smtClean="0"/>
              <a:t>Acquire funding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70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/>
          <a:lstStyle/>
          <a:p>
            <a:r>
              <a:rPr lang="en-US" dirty="0" smtClean="0"/>
              <a:t>We have incubated an idea that is:</a:t>
            </a:r>
          </a:p>
          <a:p>
            <a:pPr lvl="1"/>
            <a:r>
              <a:rPr lang="en-US" dirty="0" smtClean="0"/>
              <a:t>Feasible</a:t>
            </a:r>
          </a:p>
          <a:p>
            <a:pPr lvl="1"/>
            <a:r>
              <a:rPr lang="en-US" dirty="0" smtClean="0"/>
              <a:t>Valuable</a:t>
            </a:r>
          </a:p>
          <a:p>
            <a:pPr lvl="1"/>
            <a:r>
              <a:rPr lang="en-US" dirty="0" smtClean="0"/>
              <a:t>Profitable</a:t>
            </a:r>
          </a:p>
          <a:p>
            <a:r>
              <a:rPr lang="en-US" dirty="0" smtClean="0"/>
              <a:t>The idea is perfectly scoped and unique</a:t>
            </a:r>
          </a:p>
          <a:p>
            <a:r>
              <a:rPr lang="en-US" dirty="0" smtClean="0"/>
              <a:t>No direct threat from competitors</a:t>
            </a:r>
          </a:p>
          <a:p>
            <a:r>
              <a:rPr lang="en-US" dirty="0" smtClean="0"/>
              <a:t>We have the first-movers advantage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93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glow rad="12700">
                    <a:schemeClr val="tx1">
                      <a:alpha val="75000"/>
                    </a:schemeClr>
                  </a:glow>
                  <a:outerShdw blurRad="50800" dist="63500" dir="5400000" algn="t" rotWithShape="0">
                    <a:schemeClr val="tx1">
                      <a:alpha val="50000"/>
                    </a:schemeClr>
                  </a:outerShdw>
                </a:effectLst>
                <a:cs typeface="Segoe UI" panose="020B0502040204020203" pitchFamily="34" charset="0"/>
              </a:rPr>
              <a:t>QUESTIONS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702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WHO ARE WE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Team Big Short</a:t>
            </a:r>
          </a:p>
          <a:p>
            <a:pPr lvl="1"/>
            <a:r>
              <a:rPr lang="en-US" dirty="0" smtClean="0"/>
              <a:t>Play on the title of a movie about the GFC called ‘The Big Short’</a:t>
            </a:r>
          </a:p>
          <a:p>
            <a:pPr lvl="1"/>
            <a:r>
              <a:rPr lang="en-US" dirty="0" smtClean="0"/>
              <a:t>We have the tallest and shortest student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 smtClean="0"/>
              <a:t>Meet our team</a:t>
            </a:r>
          </a:p>
          <a:p>
            <a:pPr lvl="1"/>
            <a:r>
              <a:rPr lang="en-US" dirty="0" smtClean="0"/>
              <a:t>Aaron (</a:t>
            </a:r>
            <a:r>
              <a:rPr lang="zh-CN" dirty="0" smtClean="0"/>
              <a:t>零</a:t>
            </a:r>
            <a:r>
              <a:rPr lang="zh-CN" altLang="en-US" dirty="0" smtClean="0"/>
              <a:t>博山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Jenny (</a:t>
            </a:r>
            <a:r>
              <a:rPr lang="zh-CN" altLang="en-US" dirty="0" smtClean="0"/>
              <a:t>祝昕玥</a:t>
            </a:r>
            <a:r>
              <a:rPr lang="en-US" altLang="zh-CN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Nero (</a:t>
            </a:r>
            <a:r>
              <a:rPr lang="zh-CN" altLang="en-US" dirty="0" smtClean="0"/>
              <a:t>刘丰元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Ramon (</a:t>
            </a:r>
            <a:r>
              <a:rPr lang="zh-CN" altLang="en-US" dirty="0" smtClean="0"/>
              <a:t>周拉面</a:t>
            </a:r>
            <a:r>
              <a:rPr lang="en-US" altLang="zh-CN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Robert (</a:t>
            </a:r>
            <a:r>
              <a:rPr lang="zh-CN" altLang="en-US" dirty="0" smtClean="0"/>
              <a:t>汪嘉宇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York (</a:t>
            </a:r>
            <a:r>
              <a:rPr lang="zh-CN" altLang="en-US" dirty="0" smtClean="0"/>
              <a:t>于珂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50429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77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BACKGROUND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/>
          <a:lstStyle/>
          <a:p>
            <a:r>
              <a:rPr lang="en-US" dirty="0" smtClean="0"/>
              <a:t>Interested in the industry of the smart city</a:t>
            </a:r>
          </a:p>
          <a:p>
            <a:r>
              <a:rPr lang="en-US" dirty="0" smtClean="0"/>
              <a:t>Transport is one of the two fundamental problems our society faces currently</a:t>
            </a:r>
          </a:p>
          <a:p>
            <a:r>
              <a:rPr lang="en-US" dirty="0" smtClean="0"/>
              <a:t>Vehicular and public transport requires massive commitment from government</a:t>
            </a:r>
          </a:p>
          <a:p>
            <a:r>
              <a:rPr lang="en-US" dirty="0" smtClean="0"/>
              <a:t>Narrowed scope to a smart school bus fleet management solution and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60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MOTIVATION (SAFETY)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Children are vulnerable to predators when walking to or waiting at their stop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Have to wake significantly earlier, which affects their health and growth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25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MOTIVATION (TIME)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/>
          <a:lstStyle/>
          <a:p>
            <a:r>
              <a:rPr lang="en-US" dirty="0" smtClean="0"/>
              <a:t>Students can spend more time at school and achieve an efficient education</a:t>
            </a:r>
          </a:p>
          <a:p>
            <a:endParaRPr lang="en-US" dirty="0" smtClean="0"/>
          </a:p>
          <a:p>
            <a:r>
              <a:rPr lang="en-US" dirty="0" smtClean="0"/>
              <a:t>Significant resources spent administrating student addresses and bus routes</a:t>
            </a:r>
          </a:p>
        </p:txBody>
      </p:sp>
    </p:spTree>
    <p:extLst>
      <p:ext uri="{BB962C8B-B14F-4D97-AF65-F5344CB8AC3E}">
        <p14:creationId xmlns:p14="http://schemas.microsoft.com/office/powerpoint/2010/main" val="19782858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MOTIVATION (MONEY)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/>
          <a:lstStyle/>
          <a:p>
            <a:r>
              <a:rPr lang="en-US" dirty="0" smtClean="0"/>
              <a:t>School would pay an hourly salary to the bus drivers on their route</a:t>
            </a:r>
          </a:p>
          <a:p>
            <a:endParaRPr lang="en-US" dirty="0" smtClean="0"/>
          </a:p>
          <a:p>
            <a:r>
              <a:rPr lang="en-US" dirty="0" smtClean="0"/>
              <a:t>Parents lose significant billable hours driving their children to school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100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MONETIZATION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txBody>
          <a:bodyPr anchor="ctr" anchorCtr="1"/>
          <a:lstStyle/>
          <a:p>
            <a:r>
              <a:rPr lang="en-US" dirty="0" smtClean="0"/>
              <a:t>Small percentage of </a:t>
            </a:r>
            <a:r>
              <a:rPr lang="en-US" dirty="0" smtClean="0"/>
              <a:t>the fee </a:t>
            </a:r>
            <a:r>
              <a:rPr lang="en-US" dirty="0" smtClean="0"/>
              <a:t>paid to </a:t>
            </a:r>
            <a:r>
              <a:rPr lang="en-US" dirty="0" smtClean="0"/>
              <a:t>school </a:t>
            </a:r>
            <a:r>
              <a:rPr lang="en-US" dirty="0" smtClean="0"/>
              <a:t>for days the student rides the bus</a:t>
            </a:r>
          </a:p>
          <a:p>
            <a:r>
              <a:rPr lang="en-US" dirty="0" smtClean="0"/>
              <a:t>Students are charged based on an inconvenience value their stop incurs</a:t>
            </a:r>
          </a:p>
          <a:p>
            <a:r>
              <a:rPr lang="en-US" dirty="0" smtClean="0"/>
              <a:t>School pays a licensing fee which covers infrastructure and operating expenses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03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0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50196"/>
            </a:schemeClr>
          </a:solidFill>
          <a:ln>
            <a:solidFill>
              <a:schemeClr val="bg1"/>
            </a:solidFill>
          </a:ln>
        </p:spPr>
        <p:txBody>
          <a:bodyPr anchor="ctr" anchorCtr="1">
            <a:noAutofit/>
          </a:bodyPr>
          <a:lstStyle/>
          <a:p>
            <a:r>
              <a:rPr lang="en-US" sz="2400" dirty="0" smtClean="0"/>
              <a:t>Built an app targeted at students and their parents</a:t>
            </a:r>
          </a:p>
          <a:p>
            <a:r>
              <a:rPr lang="en-US" sz="2400" dirty="0" smtClean="0"/>
              <a:t>Students create account and supply address and school</a:t>
            </a:r>
          </a:p>
          <a:p>
            <a:r>
              <a:rPr lang="en-US" sz="2400" dirty="0" smtClean="0"/>
              <a:t>Within app students can specify days they require a bus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ervice dynamically rebuilds routes based on demand</a:t>
            </a:r>
          </a:p>
          <a:p>
            <a:r>
              <a:rPr lang="en-US" sz="2400" dirty="0" smtClean="0"/>
              <a:t>Adapts to students being driven, sick or moving address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8071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Quince</Template>
  <TotalTime>2318</TotalTime>
  <Words>931</Words>
  <Application>Microsoft Office PowerPoint</Application>
  <PresentationFormat>On-screen Show (4:3)</PresentationFormat>
  <Paragraphs>176</Paragraphs>
  <Slides>28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SMART BUS  TEAM BIG SHORT</vt:lpstr>
      <vt:lpstr>OVERVIEW</vt:lpstr>
      <vt:lpstr>WHO ARE WE</vt:lpstr>
      <vt:lpstr>BACKGROUND</vt:lpstr>
      <vt:lpstr>MOTIVATION (SAFETY)</vt:lpstr>
      <vt:lpstr>MOTIVATION (TIME)</vt:lpstr>
      <vt:lpstr>MOTIVATION (MONEY)</vt:lpstr>
      <vt:lpstr>MONETIZATION</vt:lpstr>
      <vt:lpstr>APPROACH</vt:lpstr>
      <vt:lpstr>COMPETITORS</vt:lpstr>
      <vt:lpstr>TEAM METHODOLOGY</vt:lpstr>
      <vt:lpstr>TEAM METHODOLOGY</vt:lpstr>
      <vt:lpstr>SOLUTION (ANDROID APP)</vt:lpstr>
      <vt:lpstr>SOLUTION (APP UI/UX)</vt:lpstr>
      <vt:lpstr>SOLUTION (APP LOGIN)</vt:lpstr>
      <vt:lpstr>SOLUTION (APP UI/UX)</vt:lpstr>
      <vt:lpstr>SOLUTION (APP UI/UX)</vt:lpstr>
      <vt:lpstr>SOLUTION (ANDROID MAPS)</vt:lpstr>
      <vt:lpstr>SOLUTION (MAPS API)</vt:lpstr>
      <vt:lpstr>SOLUTION (DATABASE ARCH.)</vt:lpstr>
      <vt:lpstr>SOLUTION (DATABASE SCHEMA)</vt:lpstr>
      <vt:lpstr>SOLUTION (MACHINE LEARNING)</vt:lpstr>
      <vt:lpstr>SOLUTION (MACHINE LEARNING)</vt:lpstr>
      <vt:lpstr>SOLUTION (SERVER MODEL)</vt:lpstr>
      <vt:lpstr>ISSUES AND RISKS</vt:lpstr>
      <vt:lpstr>FUTURE WORK</vt:lpstr>
      <vt:lpstr>CONCLUSION</vt:lpstr>
      <vt:lpstr>QUESTIONS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neusoft</dc:creator>
  <cp:lastModifiedBy>neusoft</cp:lastModifiedBy>
  <cp:revision>52</cp:revision>
  <cp:lastPrinted>2017-07-14T06:13:17Z</cp:lastPrinted>
  <dcterms:created xsi:type="dcterms:W3CDTF">2017-07-12T01:42:35Z</dcterms:created>
  <dcterms:modified xsi:type="dcterms:W3CDTF">2017-07-14T06:14:57Z</dcterms:modified>
</cp:coreProperties>
</file>